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3" r:id="rId7"/>
    <p:sldId id="258" r:id="rId8"/>
    <p:sldId id="262" r:id="rId9"/>
    <p:sldId id="270" r:id="rId10"/>
    <p:sldId id="269" r:id="rId11"/>
    <p:sldId id="268" r:id="rId12"/>
    <p:sldId id="266" r:id="rId13"/>
    <p:sldId id="265"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E075CD7-1F18-49AD-BAF1-B87665624BAA}" type="datetimeFigureOut">
              <a:rPr lang="en-GB" smtClean="0"/>
              <a:pPr/>
              <a:t>26/04/2020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063C94A-5CFB-4EBD-9C90-A6C81DD5B91A}"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075CD7-1F18-49AD-BAF1-B87665624BAA}" type="datetimeFigureOut">
              <a:rPr lang="en-GB" smtClean="0"/>
              <a:pPr/>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63C94A-5CFB-4EBD-9C90-A6C81DD5B91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075CD7-1F18-49AD-BAF1-B87665624BAA}" type="datetimeFigureOut">
              <a:rPr lang="en-GB" smtClean="0"/>
              <a:pPr/>
              <a:t>26/04/2020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63C94A-5CFB-4EBD-9C90-A6C81DD5B91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E075CD7-1F18-49AD-BAF1-B87665624BAA}" type="datetimeFigureOut">
              <a:rPr lang="en-GB" smtClean="0"/>
              <a:pPr/>
              <a:t>26/04/2020</a:t>
            </a:fld>
            <a:endParaRPr lang="en-GB"/>
          </a:p>
        </p:txBody>
      </p:sp>
      <p:sp>
        <p:nvSpPr>
          <p:cNvPr id="9" name="Slide Number Placeholder 8"/>
          <p:cNvSpPr>
            <a:spLocks noGrp="1"/>
          </p:cNvSpPr>
          <p:nvPr>
            <p:ph type="sldNum" sz="quarter" idx="15"/>
          </p:nvPr>
        </p:nvSpPr>
        <p:spPr/>
        <p:txBody>
          <a:bodyPr rtlCol="0"/>
          <a:lstStyle/>
          <a:p>
            <a:fld id="{5063C94A-5CFB-4EBD-9C90-A6C81DD5B91A}"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E075CD7-1F18-49AD-BAF1-B87665624BAA}" type="datetimeFigureOut">
              <a:rPr lang="en-GB" smtClean="0"/>
              <a:pPr/>
              <a:t>26/04/2020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063C94A-5CFB-4EBD-9C90-A6C81DD5B91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E075CD7-1F18-49AD-BAF1-B87665624BAA}" type="datetimeFigureOut">
              <a:rPr lang="en-GB" smtClean="0"/>
              <a:pPr/>
              <a:t>26/04/2020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63C94A-5CFB-4EBD-9C90-A6C81DD5B91A}"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E075CD7-1F18-49AD-BAF1-B87665624BAA}" type="datetimeFigureOut">
              <a:rPr lang="en-GB" smtClean="0"/>
              <a:pPr/>
              <a:t>26/04/2020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63C94A-5CFB-4EBD-9C90-A6C81DD5B91A}"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E075CD7-1F18-49AD-BAF1-B87665624BAA}" type="datetimeFigureOut">
              <a:rPr lang="en-GB" smtClean="0"/>
              <a:pPr/>
              <a:t>26/04/2020</a:t>
            </a:fld>
            <a:endParaRPr lang="en-GB"/>
          </a:p>
        </p:txBody>
      </p:sp>
      <p:sp>
        <p:nvSpPr>
          <p:cNvPr id="7" name="Slide Number Placeholder 6"/>
          <p:cNvSpPr>
            <a:spLocks noGrp="1"/>
          </p:cNvSpPr>
          <p:nvPr>
            <p:ph type="sldNum" sz="quarter" idx="11"/>
          </p:nvPr>
        </p:nvSpPr>
        <p:spPr/>
        <p:txBody>
          <a:bodyPr rtlCol="0"/>
          <a:lstStyle/>
          <a:p>
            <a:fld id="{5063C94A-5CFB-4EBD-9C90-A6C81DD5B91A}"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75CD7-1F18-49AD-BAF1-B87665624BAA}" type="datetimeFigureOut">
              <a:rPr lang="en-GB" smtClean="0"/>
              <a:pPr/>
              <a:t>26/04/2020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63C94A-5CFB-4EBD-9C90-A6C81DD5B91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E075CD7-1F18-49AD-BAF1-B87665624BAA}" type="datetimeFigureOut">
              <a:rPr lang="en-GB" smtClean="0"/>
              <a:pPr/>
              <a:t>26/04/2020</a:t>
            </a:fld>
            <a:endParaRPr lang="en-GB"/>
          </a:p>
        </p:txBody>
      </p:sp>
      <p:sp>
        <p:nvSpPr>
          <p:cNvPr id="22" name="Slide Number Placeholder 21"/>
          <p:cNvSpPr>
            <a:spLocks noGrp="1"/>
          </p:cNvSpPr>
          <p:nvPr>
            <p:ph type="sldNum" sz="quarter" idx="15"/>
          </p:nvPr>
        </p:nvSpPr>
        <p:spPr/>
        <p:txBody>
          <a:bodyPr rtlCol="0"/>
          <a:lstStyle/>
          <a:p>
            <a:fld id="{5063C94A-5CFB-4EBD-9C90-A6C81DD5B91A}"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E075CD7-1F18-49AD-BAF1-B87665624BAA}" type="datetimeFigureOut">
              <a:rPr lang="en-GB" smtClean="0"/>
              <a:pPr/>
              <a:t>26/04/2020</a:t>
            </a:fld>
            <a:endParaRPr lang="en-GB"/>
          </a:p>
        </p:txBody>
      </p:sp>
      <p:sp>
        <p:nvSpPr>
          <p:cNvPr id="18" name="Slide Number Placeholder 17"/>
          <p:cNvSpPr>
            <a:spLocks noGrp="1"/>
          </p:cNvSpPr>
          <p:nvPr>
            <p:ph type="sldNum" sz="quarter" idx="11"/>
          </p:nvPr>
        </p:nvSpPr>
        <p:spPr/>
        <p:txBody>
          <a:bodyPr rtlCol="0"/>
          <a:lstStyle/>
          <a:p>
            <a:fld id="{5063C94A-5CFB-4EBD-9C90-A6C81DD5B91A}"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E075CD7-1F18-49AD-BAF1-B87665624BAA}" type="datetimeFigureOut">
              <a:rPr lang="en-GB" smtClean="0"/>
              <a:pPr/>
              <a:t>26/04/2020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063C94A-5CFB-4EBD-9C90-A6C81DD5B91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3160" y="2564904"/>
            <a:ext cx="7560840" cy="1894362"/>
          </a:xfrm>
        </p:spPr>
        <p:txBody>
          <a:bodyPr>
            <a:noAutofit/>
          </a:bodyPr>
          <a:lstStyle/>
          <a:p>
            <a:r>
              <a:rPr lang="en-GB" sz="4000" b="1" dirty="0" smtClean="0">
                <a:latin typeface="Times New Roman" pitchFamily="18" charset="0"/>
                <a:cs typeface="Times New Roman" pitchFamily="18" charset="0"/>
              </a:rPr>
              <a:t>LECTURE # 08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RURAL DEVELOPMENT IN THE 21</a:t>
            </a:r>
            <a:r>
              <a:rPr lang="en-GB" sz="4000" b="1" baseline="30000" dirty="0" smtClean="0">
                <a:latin typeface="Times New Roman" pitchFamily="18" charset="0"/>
                <a:cs typeface="Times New Roman" pitchFamily="18" charset="0"/>
              </a:rPr>
              <a:t>ST</a:t>
            </a:r>
            <a:r>
              <a:rPr lang="en-GB" sz="4000" b="1" dirty="0" smtClean="0">
                <a:latin typeface="Times New Roman" pitchFamily="18" charset="0"/>
                <a:cs typeface="Times New Roman" pitchFamily="18" charset="0"/>
              </a:rPr>
              <a:t> </a:t>
            </a:r>
            <a:r>
              <a:rPr lang="en-GB" sz="4000" dirty="0" smtClean="0">
                <a:latin typeface="Times New Roman" pitchFamily="18" charset="0"/>
                <a:cs typeface="Times New Roman" pitchFamily="18" charset="0"/>
              </a:rPr>
              <a:t>CENTURY</a:t>
            </a: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endParaRPr lang="en-GB" sz="40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pPr algn="ct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467600" cy="1143000"/>
          </a:xfrm>
        </p:spPr>
        <p:txBody>
          <a:bodyPr>
            <a:normAutofit/>
          </a:bodyPr>
          <a:lstStyle/>
          <a:p>
            <a:pPr algn="ctr"/>
            <a:r>
              <a:rPr lang="en-GB" sz="4000" b="1" dirty="0" smtClean="0">
                <a:latin typeface="Times New Roman" pitchFamily="18" charset="0"/>
                <a:cs typeface="Times New Roman" pitchFamily="18" charset="0"/>
              </a:rPr>
              <a:t>CRISIS IN AGRICULTURE</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lgn="just"/>
            <a:r>
              <a:rPr lang="en-GB" dirty="0" smtClean="0">
                <a:latin typeface="Times New Roman" pitchFamily="18" charset="0"/>
                <a:cs typeface="Times New Roman" pitchFamily="18" charset="0"/>
              </a:rPr>
              <a:t>Pakistan is still predominantly an agricultural country even after half a century of concerted efforts towards industrialisation. </a:t>
            </a:r>
          </a:p>
          <a:p>
            <a:pPr algn="just"/>
            <a:r>
              <a:rPr lang="en-GB" dirty="0" smtClean="0">
                <a:latin typeface="Times New Roman" pitchFamily="18" charset="0"/>
                <a:cs typeface="Times New Roman" pitchFamily="18" charset="0"/>
              </a:rPr>
              <a:t>The dominant production activity of the rural sector is agriculture. </a:t>
            </a:r>
          </a:p>
          <a:p>
            <a:pPr algn="just"/>
            <a:r>
              <a:rPr lang="en-GB" dirty="0" smtClean="0">
                <a:latin typeface="Times New Roman" pitchFamily="18" charset="0"/>
                <a:cs typeface="Times New Roman" pitchFamily="18" charset="0"/>
              </a:rPr>
              <a:t>Although migration from rural to urban areas has increased considerably over the past two decades, nearly three-fourths of the population still makes its living through farming and lives in villages. </a:t>
            </a:r>
          </a:p>
          <a:p>
            <a:pPr algn="just"/>
            <a:r>
              <a:rPr lang="en-GB" dirty="0" smtClean="0">
                <a:latin typeface="Times New Roman" pitchFamily="18" charset="0"/>
                <a:cs typeface="Times New Roman" pitchFamily="18" charset="0"/>
              </a:rPr>
              <a:t>This makes agriculture the largest employer in the economy, accounting for 54 percent of the country’s total labour force and supporting, directly or indirectly, 70 percent of its population. </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772816"/>
            <a:ext cx="7715200" cy="4701136"/>
          </a:xfrm>
        </p:spPr>
        <p:txBody>
          <a:bodyPr>
            <a:normAutofit lnSpcReduction="10000"/>
          </a:bodyPr>
          <a:lstStyle/>
          <a:p>
            <a:pPr algn="just"/>
            <a:r>
              <a:rPr lang="en-GB" dirty="0" smtClean="0">
                <a:latin typeface="Times New Roman" pitchFamily="18" charset="0"/>
                <a:cs typeface="Times New Roman" pitchFamily="18" charset="0"/>
              </a:rPr>
              <a:t>This dependence of the economy on agriculture has created a crisis situation, Pakistan has been facing for some years now. </a:t>
            </a:r>
          </a:p>
          <a:p>
            <a:pPr algn="just"/>
            <a:r>
              <a:rPr lang="en-GB" dirty="0" smtClean="0">
                <a:latin typeface="Times New Roman" pitchFamily="18" charset="0"/>
                <a:cs typeface="Times New Roman" pitchFamily="18" charset="0"/>
              </a:rPr>
              <a:t>The steady growth rate of the yester years is a dream and uncertainty now surrounds its performance. . </a:t>
            </a:r>
          </a:p>
          <a:p>
            <a:pPr algn="just"/>
            <a:r>
              <a:rPr lang="en-GB" dirty="0" smtClean="0">
                <a:latin typeface="Times New Roman" pitchFamily="18" charset="0"/>
                <a:cs typeface="Times New Roman" pitchFamily="18" charset="0"/>
              </a:rPr>
              <a:t>Non-diversification of the rural economy, an over pressurised agriculture (particularly the crop production), intensive cultivation of land without conservation of soil fertility and soil structure have led to decline in production and productivity with the attendant uncertainty.</a:t>
            </a:r>
          </a:p>
          <a:p>
            <a:pPr algn="just"/>
            <a:r>
              <a:rPr lang="en-GB" dirty="0" smtClean="0">
                <a:latin typeface="Times New Roman" pitchFamily="18" charset="0"/>
                <a:cs typeface="Times New Roman" pitchFamily="18" charset="0"/>
              </a:rPr>
              <a:t>The growth rate of agriculture started declining during the 1990s.</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1143000"/>
          </a:xfrm>
        </p:spPr>
        <p:txBody>
          <a:bodyPr>
            <a:noAutofit/>
          </a:bodyPr>
          <a:lstStyle/>
          <a:p>
            <a:pPr algn="ctr"/>
            <a:r>
              <a:rPr lang="en-GB" sz="4000" b="1" dirty="0" smtClean="0">
                <a:latin typeface="Times New Roman" pitchFamily="18" charset="0"/>
                <a:cs typeface="Times New Roman" pitchFamily="18" charset="0"/>
              </a:rPr>
              <a:t>RURAL DEVELOPMENT’S DILEMMA</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5240" cy="4873752"/>
          </a:xfrm>
        </p:spPr>
        <p:txBody>
          <a:bodyPr>
            <a:noAutofit/>
          </a:bodyPr>
          <a:lstStyle/>
          <a:p>
            <a:pPr algn="just"/>
            <a:r>
              <a:rPr lang="en-GB" dirty="0" smtClean="0">
                <a:latin typeface="Times New Roman" pitchFamily="18" charset="0"/>
                <a:cs typeface="Times New Roman" pitchFamily="18" charset="0"/>
              </a:rPr>
              <a:t>Development programmes have different connotations in different political and social systems, but common to all is the need to reduce unemployment, poverty and inequality with the participation of the masses.</a:t>
            </a:r>
          </a:p>
          <a:p>
            <a:pPr algn="just"/>
            <a:r>
              <a:rPr lang="en-GB" dirty="0" smtClean="0">
                <a:latin typeface="Times New Roman" pitchFamily="18" charset="0"/>
                <a:cs typeface="Times New Roman" pitchFamily="18" charset="0"/>
              </a:rPr>
              <a:t>The programmes were expected to raise agricultural productivity, improve marketing infrastructure, provide welfare services, develop cottage industry and other income/employment generating activities. </a:t>
            </a:r>
          </a:p>
          <a:p>
            <a:pPr algn="just"/>
            <a:r>
              <a:rPr lang="en-GB" dirty="0" smtClean="0">
                <a:latin typeface="Times New Roman" pitchFamily="18" charset="0"/>
                <a:cs typeface="Times New Roman" pitchFamily="18" charset="0"/>
              </a:rPr>
              <a:t>These development paradigms improved the rural scene somewhat, but the available commentaries and statements on the performance of these programmes are highly contradictory. </a:t>
            </a:r>
          </a:p>
          <a:p>
            <a:pPr algn="just"/>
            <a:endParaRPr lang="en-GB" dirty="0" smtClean="0">
              <a:latin typeface="Times New Roman" pitchFamily="18" charset="0"/>
              <a:cs typeface="Times New Roman" pitchFamily="18" charset="0"/>
            </a:endParaRP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normAutofit/>
          </a:bodyPr>
          <a:lstStyle/>
          <a:p>
            <a:pPr algn="just"/>
            <a:r>
              <a:rPr lang="en-GB" dirty="0" smtClean="0">
                <a:latin typeface="Times New Roman" pitchFamily="18" charset="0"/>
                <a:cs typeface="Times New Roman" pitchFamily="18" charset="0"/>
              </a:rPr>
              <a:t>However, the available information reveals that each programme achieved a limited success with little tangible benefits to the real clientele. </a:t>
            </a:r>
          </a:p>
          <a:p>
            <a:pPr algn="just"/>
            <a:r>
              <a:rPr lang="en-GB" dirty="0" smtClean="0">
                <a:latin typeface="Times New Roman" pitchFamily="18" charset="0"/>
                <a:cs typeface="Times New Roman" pitchFamily="18" charset="0"/>
              </a:rPr>
              <a:t>Little was achieved in terms of increased production, income and welfare of the prospective beneficiaries. Majority of the rural poor could not derive much benefits. </a:t>
            </a:r>
          </a:p>
          <a:p>
            <a:pPr algn="just"/>
            <a:r>
              <a:rPr lang="en-GB" dirty="0" smtClean="0">
                <a:latin typeface="Times New Roman" pitchFamily="18" charset="0"/>
                <a:cs typeface="Times New Roman" pitchFamily="18" charset="0"/>
              </a:rPr>
              <a:t>The impact of these programmes on rural life has remained quite marginal.</a:t>
            </a:r>
          </a:p>
          <a:p>
            <a:pPr algn="just"/>
            <a:r>
              <a:rPr lang="en-GB" dirty="0" smtClean="0">
                <a:latin typeface="Times New Roman" pitchFamily="18" charset="0"/>
                <a:cs typeface="Times New Roman" pitchFamily="18" charset="0"/>
              </a:rPr>
              <a:t>Almost 50 percent of this lives in rural areas, which include small farmers, and other non-farm rural households are under extreme poverty conditions</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147248" cy="4873752"/>
          </a:xfrm>
        </p:spPr>
        <p:txBody>
          <a:bodyPr>
            <a:noAutofit/>
          </a:bodyPr>
          <a:lstStyle/>
          <a:p>
            <a:pPr algn="just"/>
            <a:r>
              <a:rPr lang="en-GB" dirty="0" smtClean="0">
                <a:latin typeface="Times New Roman" pitchFamily="18" charset="0"/>
                <a:cs typeface="Times New Roman" pitchFamily="18" charset="0"/>
              </a:rPr>
              <a:t>The dominant aspect of rural Pakistan’s socio-economic scene is its feudal nature, that makes it very difficult for the fruits of overall growth and development to percolate downwards.</a:t>
            </a:r>
          </a:p>
          <a:p>
            <a:pPr algn="just"/>
            <a:r>
              <a:rPr lang="en-GB" dirty="0" smtClean="0">
                <a:latin typeface="Times New Roman" pitchFamily="18" charset="0"/>
                <a:cs typeface="Times New Roman" pitchFamily="18" charset="0"/>
              </a:rPr>
              <a:t>The poorer sections, by and large, remain passive and ill-organised, the result of mass scale illiteracy. </a:t>
            </a:r>
          </a:p>
          <a:p>
            <a:pPr algn="just"/>
            <a:r>
              <a:rPr lang="en-GB" dirty="0" smtClean="0">
                <a:latin typeface="Times New Roman" pitchFamily="18" charset="0"/>
                <a:cs typeface="Times New Roman" pitchFamily="18" charset="0"/>
              </a:rPr>
              <a:t>The masses are neither involved in planning nor in the implementation process. </a:t>
            </a:r>
          </a:p>
          <a:p>
            <a:pPr algn="just"/>
            <a:r>
              <a:rPr lang="en-GB" dirty="0" smtClean="0">
                <a:latin typeface="Times New Roman" pitchFamily="18" charset="0"/>
                <a:cs typeface="Times New Roman" pitchFamily="18" charset="0"/>
              </a:rPr>
              <a:t>Any developmental programme, when it gets implemented, therefore tends to deviate from the poor and illiterate and benefits the richer and educated groups of the society. </a:t>
            </a:r>
          </a:p>
          <a:p>
            <a:pPr algn="just"/>
            <a:r>
              <a:rPr lang="en-GB" dirty="0" smtClean="0">
                <a:latin typeface="Times New Roman" pitchFamily="18" charset="0"/>
                <a:cs typeface="Times New Roman" pitchFamily="18" charset="0"/>
              </a:rPr>
              <a:t>This is one of the major structural problems which has made almost all attempts for rural development ineffective in Pakistan.</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8892480" cy="922114"/>
          </a:xfrm>
        </p:spPr>
        <p:txBody>
          <a:bodyPr>
            <a:noAutofit/>
          </a:bodyPr>
          <a:lstStyle/>
          <a:p>
            <a:pPr algn="ctr"/>
            <a:r>
              <a:rPr lang="en-GB" sz="4000" b="1" dirty="0" smtClean="0">
                <a:latin typeface="Times New Roman" pitchFamily="18" charset="0"/>
                <a:cs typeface="Times New Roman" pitchFamily="18" charset="0"/>
              </a:rPr>
              <a:t>THE STRATEGY FOR RURAL DEVELOPMENT</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539552" y="1984248"/>
            <a:ext cx="7931224" cy="4873752"/>
          </a:xfrm>
        </p:spPr>
        <p:txBody>
          <a:bodyPr>
            <a:normAutofit/>
          </a:bodyPr>
          <a:lstStyle/>
          <a:p>
            <a:pPr algn="just"/>
            <a:r>
              <a:rPr lang="en-GB" dirty="0" smtClean="0">
                <a:latin typeface="Times New Roman" pitchFamily="18" charset="0"/>
                <a:cs typeface="Times New Roman" pitchFamily="18" charset="0"/>
              </a:rPr>
              <a:t>The concept of rural development is conceived as an improvement in the economic and social conditions of the rural people. </a:t>
            </a:r>
          </a:p>
          <a:p>
            <a:pPr algn="just"/>
            <a:r>
              <a:rPr lang="en-GB" dirty="0" smtClean="0">
                <a:latin typeface="Times New Roman" pitchFamily="18" charset="0"/>
                <a:cs typeface="Times New Roman" pitchFamily="18" charset="0"/>
              </a:rPr>
              <a:t>All efforts should be directed for uplifting the social and economic status of the rural masses.</a:t>
            </a:r>
          </a:p>
          <a:p>
            <a:pPr algn="just"/>
            <a:r>
              <a:rPr lang="en-GB" dirty="0" smtClean="0">
                <a:latin typeface="Times New Roman" pitchFamily="18" charset="0"/>
                <a:cs typeface="Times New Roman" pitchFamily="18" charset="0"/>
              </a:rPr>
              <a:t> Agriculture being the major activity of the rural communities, nevertheless, as a first step efforts are needed to boost agricultural production and productivity, and then to launch the process of rural diversification. </a:t>
            </a:r>
          </a:p>
          <a:p>
            <a:pPr algn="just"/>
            <a:r>
              <a:rPr lang="en-GB" dirty="0" smtClean="0">
                <a:latin typeface="Times New Roman" pitchFamily="18" charset="0"/>
                <a:cs typeface="Times New Roman" pitchFamily="18" charset="0"/>
              </a:rPr>
              <a:t>The increasing production and productivity would facilitate the process of siphoning surplus labour from agriculture to non agriculture sectors.</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147248" cy="4873752"/>
          </a:xfrm>
        </p:spPr>
        <p:txBody>
          <a:bodyPr>
            <a:normAutofit/>
          </a:bodyPr>
          <a:lstStyle/>
          <a:p>
            <a:pPr algn="just"/>
            <a:r>
              <a:rPr lang="en-GB" dirty="0" smtClean="0">
                <a:latin typeface="Times New Roman" pitchFamily="18" charset="0"/>
                <a:cs typeface="Times New Roman" pitchFamily="18" charset="0"/>
              </a:rPr>
              <a:t>The withdrawal of excess labour from agricultural production activities does not mean that it is to be taken to urban centres, but to be gainfully employed in and around villages through rural employment opportunities</a:t>
            </a:r>
          </a:p>
          <a:p>
            <a:pPr algn="just"/>
            <a:r>
              <a:rPr lang="en-GB" dirty="0" smtClean="0">
                <a:latin typeface="Times New Roman" pitchFamily="18" charset="0"/>
                <a:cs typeface="Times New Roman" pitchFamily="18" charset="0"/>
              </a:rPr>
              <a:t>The production of wage goods from activities like agro-based industry, horticulture-based industry, industry related with dairy, fisheries, sericulture, cottage industries of different types, agro-forestry and forest based industry.</a:t>
            </a:r>
          </a:p>
          <a:p>
            <a:pPr algn="just"/>
            <a:r>
              <a:rPr lang="en-GB" dirty="0" smtClean="0">
                <a:latin typeface="Times New Roman" pitchFamily="18" charset="0"/>
                <a:cs typeface="Times New Roman" pitchFamily="18" charset="0"/>
              </a:rPr>
              <a:t>This can increase incomes and would result in upgrading villages into towns, and serve as a natural check on rural to urban migration.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931224" cy="4873752"/>
          </a:xfrm>
        </p:spPr>
        <p:txBody>
          <a:bodyPr>
            <a:normAutofit/>
          </a:bodyPr>
          <a:lstStyle/>
          <a:p>
            <a:pPr algn="just"/>
            <a:r>
              <a:rPr lang="en-GB" dirty="0" smtClean="0">
                <a:latin typeface="Times New Roman" pitchFamily="18" charset="0"/>
                <a:cs typeface="Times New Roman" pitchFamily="18" charset="0"/>
              </a:rPr>
              <a:t>As an outcome the creation of small towns and large villages and industrialisation based around these centres will be easy to handle in terms of planning, security and other related problems</a:t>
            </a:r>
          </a:p>
          <a:p>
            <a:pPr algn="just"/>
            <a:r>
              <a:rPr lang="en-GB" dirty="0" smtClean="0">
                <a:latin typeface="Times New Roman" pitchFamily="18" charset="0"/>
                <a:cs typeface="Times New Roman" pitchFamily="18" charset="0"/>
              </a:rPr>
              <a:t>Any developmental programme would not be effective in developing rural areas or helpful in achieving the desired goals of prosperity without optimal utilisation of available resources and effective participation of the people.</a:t>
            </a:r>
          </a:p>
          <a:p>
            <a:pPr algn="just"/>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9083352" cy="1143000"/>
          </a:xfrm>
        </p:spPr>
        <p:txBody>
          <a:bodyPr>
            <a:noAutofit/>
          </a:bodyPr>
          <a:lstStyle/>
          <a:p>
            <a:pPr algn="ctr"/>
            <a:r>
              <a:rPr lang="en-GB" sz="4000" b="1" dirty="0" smtClean="0">
                <a:latin typeface="Times New Roman" pitchFamily="18" charset="0"/>
                <a:cs typeface="Times New Roman" pitchFamily="18" charset="0"/>
              </a:rPr>
              <a:t>HUMAN RESOURCE DEVELOPMENT</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219256" cy="4873752"/>
          </a:xfrm>
        </p:spPr>
        <p:txBody>
          <a:bodyPr>
            <a:noAutofit/>
          </a:bodyPr>
          <a:lstStyle/>
          <a:p>
            <a:pPr algn="just"/>
            <a:r>
              <a:rPr lang="en-GB" dirty="0" smtClean="0">
                <a:latin typeface="Times New Roman" pitchFamily="18" charset="0"/>
                <a:cs typeface="Times New Roman" pitchFamily="18" charset="0"/>
              </a:rPr>
              <a:t>The development of human resources is thus vital to the uplift of rural society. </a:t>
            </a:r>
          </a:p>
          <a:p>
            <a:pPr algn="just"/>
            <a:r>
              <a:rPr lang="en-GB" dirty="0" smtClean="0">
                <a:latin typeface="Times New Roman" pitchFamily="18" charset="0"/>
                <a:cs typeface="Times New Roman" pitchFamily="18" charset="0"/>
              </a:rPr>
              <a:t>The development of human resources means a process enabling the society to build capacities and abilities (both material and spiritual) of individuals in such a manner that these are of some use both to the society and the individual.</a:t>
            </a:r>
          </a:p>
          <a:p>
            <a:pPr algn="just"/>
            <a:r>
              <a:rPr lang="en-GB" dirty="0" smtClean="0">
                <a:latin typeface="Times New Roman" pitchFamily="18" charset="0"/>
                <a:cs typeface="Times New Roman" pitchFamily="18" charset="0"/>
              </a:rPr>
              <a:t>The advent of the 21st century invites us to build a self-reliant society with a scientific bent, through an education system that trains our manpower for specific requirements in technology, engineering, management, administration and teaching.</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467600" cy="1143000"/>
          </a:xfrm>
        </p:spPr>
        <p:txBody>
          <a:bodyPr>
            <a:noAutofit/>
          </a:bodyPr>
          <a:lstStyle/>
          <a:p>
            <a:pPr algn="ctr"/>
            <a:r>
              <a:rPr lang="en-GB" sz="4000" b="1" dirty="0" smtClean="0">
                <a:latin typeface="Times New Roman" pitchFamily="18" charset="0"/>
                <a:cs typeface="Times New Roman" pitchFamily="18" charset="0"/>
              </a:rPr>
              <a:t>NEED FOR RURAL INFRASTRUCTURE</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noAutofit/>
          </a:bodyPr>
          <a:lstStyle/>
          <a:p>
            <a:pPr algn="just"/>
            <a:r>
              <a:rPr lang="en-GB" dirty="0" smtClean="0">
                <a:latin typeface="Times New Roman" pitchFamily="18" charset="0"/>
                <a:cs typeface="Times New Roman" pitchFamily="18" charset="0"/>
              </a:rPr>
              <a:t>The World Bank Report (1994) contends that improved infrastructure not only facilitates agricultural production, but also generates non-farm income opportunities, which are crucial to poverty reduction.</a:t>
            </a:r>
          </a:p>
          <a:p>
            <a:pPr algn="just"/>
            <a:r>
              <a:rPr lang="en-GB" dirty="0" smtClean="0">
                <a:latin typeface="Times New Roman" pitchFamily="18" charset="0"/>
                <a:cs typeface="Times New Roman" pitchFamily="18" charset="0"/>
              </a:rPr>
              <a:t>One major reason responsible for slow pace of rural development is the poor capital formation in rural areas, an outcome of limited access of people to the services offered by rural financial institutions </a:t>
            </a:r>
          </a:p>
          <a:p>
            <a:pPr algn="just"/>
            <a:r>
              <a:rPr lang="en-GB" dirty="0" smtClean="0">
                <a:latin typeface="Times New Roman" pitchFamily="18" charset="0"/>
                <a:cs typeface="Times New Roman" pitchFamily="18" charset="0"/>
              </a:rPr>
              <a:t>There is dire need for the provision of infrastructural facilities to the rural communities because due to the absence of these services the human resource development and the objective of transforming rural communities from poverty to prosperity will remain a dream..</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280920" cy="1066130"/>
          </a:xfrm>
        </p:spPr>
        <p:txBody>
          <a:bodyPr>
            <a:noAutofit/>
          </a:bodyPr>
          <a:lstStyle/>
          <a:p>
            <a:pPr algn="ctr"/>
            <a:r>
              <a:rPr lang="en-GB" sz="4000" b="1" dirty="0" smtClean="0">
                <a:latin typeface="Times New Roman" pitchFamily="18" charset="0"/>
                <a:cs typeface="Times New Roman" pitchFamily="18" charset="0"/>
              </a:rPr>
              <a:t>PAST EXPERIENCES AND CRISIS IN RURAL DEVELOPMENT</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normAutofit/>
          </a:bodyPr>
          <a:lstStyle/>
          <a:p>
            <a:pPr algn="just"/>
            <a:r>
              <a:rPr lang="en-GB" dirty="0">
                <a:latin typeface="Times New Roman" pitchFamily="18" charset="0"/>
                <a:cs typeface="Times New Roman" pitchFamily="18" charset="0"/>
              </a:rPr>
              <a:t>Rural development is essentially a part of the process of </a:t>
            </a:r>
            <a:r>
              <a:rPr lang="en-GB" dirty="0" smtClean="0">
                <a:latin typeface="Times New Roman" pitchFamily="18" charset="0"/>
                <a:cs typeface="Times New Roman" pitchFamily="18" charset="0"/>
              </a:rPr>
              <a:t>structural transformation </a:t>
            </a:r>
            <a:r>
              <a:rPr lang="en-GB" dirty="0">
                <a:latin typeface="Times New Roman" pitchFamily="18" charset="0"/>
                <a:cs typeface="Times New Roman" pitchFamily="18" charset="0"/>
              </a:rPr>
              <a:t>characterised by diversification of the economy away </a:t>
            </a:r>
            <a:r>
              <a:rPr lang="en-GB" dirty="0" smtClean="0">
                <a:latin typeface="Times New Roman" pitchFamily="18" charset="0"/>
                <a:cs typeface="Times New Roman" pitchFamily="18" charset="0"/>
              </a:rPr>
              <a:t>from agriculture</a:t>
            </a:r>
            <a:r>
              <a:rPr lang="en-GB" dirty="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This </a:t>
            </a:r>
            <a:r>
              <a:rPr lang="en-GB" dirty="0">
                <a:latin typeface="Times New Roman" pitchFamily="18" charset="0"/>
                <a:cs typeface="Times New Roman" pitchFamily="18" charset="0"/>
              </a:rPr>
              <a:t>process is facilitated by rapid agricultural growth, at least </a:t>
            </a:r>
            <a:r>
              <a:rPr lang="en-GB" dirty="0" smtClean="0">
                <a:latin typeface="Times New Roman" pitchFamily="18" charset="0"/>
                <a:cs typeface="Times New Roman" pitchFamily="18" charset="0"/>
              </a:rPr>
              <a:t>initially, but </a:t>
            </a:r>
            <a:r>
              <a:rPr lang="en-GB" dirty="0">
                <a:latin typeface="Times New Roman" pitchFamily="18" charset="0"/>
                <a:cs typeface="Times New Roman" pitchFamily="18" charset="0"/>
              </a:rPr>
              <a:t>leads ultimately to significant decline in the share of agriculture to </a:t>
            </a:r>
            <a:r>
              <a:rPr lang="en-GB" dirty="0" smtClean="0">
                <a:latin typeface="Times New Roman" pitchFamily="18" charset="0"/>
                <a:cs typeface="Times New Roman" pitchFamily="18" charset="0"/>
              </a:rPr>
              <a:t>total employment </a:t>
            </a:r>
            <a:r>
              <a:rPr lang="en-GB" dirty="0">
                <a:latin typeface="Times New Roman" pitchFamily="18" charset="0"/>
                <a:cs typeface="Times New Roman" pitchFamily="18" charset="0"/>
              </a:rPr>
              <a:t>and output and in the proportion of the rural population to </a:t>
            </a:r>
            <a:r>
              <a:rPr lang="en-GB" dirty="0" smtClean="0">
                <a:latin typeface="Times New Roman" pitchFamily="18" charset="0"/>
                <a:cs typeface="Times New Roman" pitchFamily="18" charset="0"/>
              </a:rPr>
              <a:t>total population.</a:t>
            </a:r>
          </a:p>
          <a:p>
            <a:pPr algn="just"/>
            <a:r>
              <a:rPr lang="en-GB" dirty="0" smtClean="0">
                <a:latin typeface="Times New Roman" pitchFamily="18" charset="0"/>
                <a:cs typeface="Times New Roman" pitchFamily="18" charset="0"/>
              </a:rPr>
              <a:t>Rural development, as such, is not an end in itself but a means to an end and can provide the basis for a sustained and equitable economic growth of all sectors of the economy.</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147248" cy="1143000"/>
          </a:xfrm>
        </p:spPr>
        <p:txBody>
          <a:bodyPr>
            <a:noAutofit/>
          </a:bodyPr>
          <a:lstStyle/>
          <a:p>
            <a:pPr algn="ctr"/>
            <a:r>
              <a:rPr lang="en-GB" sz="4000" b="1" dirty="0" smtClean="0">
                <a:latin typeface="Times New Roman" pitchFamily="18" charset="0"/>
                <a:cs typeface="Times New Roman" pitchFamily="18" charset="0"/>
              </a:rPr>
              <a:t>FORMAL APPROACH TO RURAL DEVELOPMENT</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628800"/>
            <a:ext cx="8136904" cy="4873752"/>
          </a:xfrm>
        </p:spPr>
        <p:txBody>
          <a:bodyPr>
            <a:noAutofit/>
          </a:bodyPr>
          <a:lstStyle/>
          <a:p>
            <a:pPr algn="just"/>
            <a:r>
              <a:rPr lang="en-GB" dirty="0" smtClean="0">
                <a:latin typeface="Times New Roman" pitchFamily="18" charset="0"/>
                <a:cs typeface="Times New Roman" pitchFamily="18" charset="0"/>
              </a:rPr>
              <a:t>Any development programme aiming at the transformation of rural societies should take into account the socio-economic aspects and the behavioural pattern of rural society.</a:t>
            </a:r>
          </a:p>
          <a:p>
            <a:pPr algn="just"/>
            <a:r>
              <a:rPr lang="en-GB" dirty="0" smtClean="0">
                <a:latin typeface="Times New Roman" pitchFamily="18" charset="0"/>
                <a:cs typeface="Times New Roman" pitchFamily="18" charset="0"/>
              </a:rPr>
              <a:t>Any change aimed at improving efficiency and income of rural people should not attempt to sever their relationship from their social and cultural heritage.</a:t>
            </a:r>
          </a:p>
          <a:p>
            <a:pPr algn="just"/>
            <a:r>
              <a:rPr lang="en-GB" dirty="0" smtClean="0">
                <a:latin typeface="Times New Roman" pitchFamily="18" charset="0"/>
                <a:cs typeface="Times New Roman" pitchFamily="18" charset="0"/>
              </a:rPr>
              <a:t> At the same time the development model or programme should have the essence of horizontal movement and not vertical linearity.</a:t>
            </a:r>
          </a:p>
          <a:p>
            <a:pPr algn="just"/>
            <a:r>
              <a:rPr lang="en-GB" dirty="0" smtClean="0">
                <a:latin typeface="Times New Roman" pitchFamily="18" charset="0"/>
                <a:cs typeface="Times New Roman" pitchFamily="18" charset="0"/>
              </a:rPr>
              <a:t>In order to maintain the balance between economic and social aspects on the one hand and encourage participatory enthusiasm, in planning, implementation and execution of developmental efforts on the other.</a:t>
            </a:r>
          </a:p>
          <a:p>
            <a:pPr algn="just"/>
            <a:endParaRPr lang="en-GB"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lstStyle/>
          <a:p>
            <a:pPr algn="just"/>
            <a:r>
              <a:rPr lang="en-GB" dirty="0" smtClean="0">
                <a:latin typeface="Times New Roman" pitchFamily="18" charset="0"/>
                <a:cs typeface="Times New Roman" pitchFamily="18" charset="0"/>
              </a:rPr>
              <a:t>Thus any developmental effort has to be slow and gradual but persistent, so as to allow the rural people to absorb the spirit of change in the perspective of social harmony. </a:t>
            </a:r>
          </a:p>
          <a:p>
            <a:pPr algn="just"/>
            <a:r>
              <a:rPr lang="en-GB" dirty="0" smtClean="0">
                <a:latin typeface="Times New Roman" pitchFamily="18" charset="0"/>
                <a:cs typeface="Times New Roman" pitchFamily="18" charset="0"/>
              </a:rPr>
              <a:t>The process of human resource development and the investments infrastructure should move along these lines.</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507288" cy="1080120"/>
          </a:xfrm>
        </p:spPr>
        <p:txBody>
          <a:bodyPr>
            <a:noAutofit/>
          </a:bodyPr>
          <a:lstStyle/>
          <a:p>
            <a:pPr algn="ctr"/>
            <a:r>
              <a:rPr lang="en-GB" sz="4000" b="1" dirty="0" smtClean="0">
                <a:latin typeface="Times New Roman" pitchFamily="18" charset="0"/>
                <a:cs typeface="Times New Roman" pitchFamily="18" charset="0"/>
              </a:rPr>
              <a:t>THE POLITICAL WILL AND RURAL DEVELOPMENT</a:t>
            </a:r>
            <a:endParaRPr lang="en-GB" sz="40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628800"/>
            <a:ext cx="8147248" cy="4536504"/>
          </a:xfrm>
        </p:spPr>
        <p:txBody>
          <a:bodyPr>
            <a:noAutofit/>
          </a:bodyPr>
          <a:lstStyle/>
          <a:p>
            <a:pPr algn="just"/>
            <a:r>
              <a:rPr lang="en-GB" dirty="0" smtClean="0">
                <a:latin typeface="Times New Roman" pitchFamily="18" charset="0"/>
                <a:cs typeface="Times New Roman" pitchFamily="18" charset="0"/>
              </a:rPr>
              <a:t>Success in the 21st century would essentially rest upon successful blending of centralisation and localisation. </a:t>
            </a:r>
          </a:p>
          <a:p>
            <a:pPr algn="just"/>
            <a:r>
              <a:rPr lang="en-GB" dirty="0" smtClean="0">
                <a:latin typeface="Times New Roman" pitchFamily="18" charset="0"/>
                <a:cs typeface="Times New Roman" pitchFamily="18" charset="0"/>
              </a:rPr>
              <a:t>Rural folk must be involved in the political system by devaluating power in an appropriate manner at the local levels. </a:t>
            </a:r>
          </a:p>
          <a:p>
            <a:pPr algn="just"/>
            <a:r>
              <a:rPr lang="en-GB" dirty="0" smtClean="0">
                <a:latin typeface="Times New Roman" pitchFamily="18" charset="0"/>
                <a:cs typeface="Times New Roman" pitchFamily="18" charset="0"/>
              </a:rPr>
              <a:t>The fate of the masses should not be left at the mercy of dynastic political leaders and an administration of narrowly selected civil service.</a:t>
            </a:r>
          </a:p>
          <a:p>
            <a:pPr algn="just"/>
            <a:r>
              <a:rPr lang="en-GB" dirty="0" smtClean="0">
                <a:latin typeface="Times New Roman" pitchFamily="18" charset="0"/>
                <a:cs typeface="Times New Roman" pitchFamily="18" charset="0"/>
              </a:rPr>
              <a:t> It would be rather impossible to create and sustain powerful constituencies/institutions for change without the courageous leadership from within the masses.</a:t>
            </a:r>
          </a:p>
          <a:p>
            <a:pPr algn="just"/>
            <a:r>
              <a:rPr lang="en-GB" dirty="0" smtClean="0">
                <a:latin typeface="Times New Roman" pitchFamily="18" charset="0"/>
                <a:cs typeface="Times New Roman" pitchFamily="18" charset="0"/>
              </a:rPr>
              <a:t>The political leadership and elite of the society should seriously think and plan for introducing desired reforms for social and economic changes at the local level.</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itchFamily="18" charset="0"/>
                <a:cs typeface="Times New Roman" pitchFamily="18" charset="0"/>
              </a:rPr>
              <a:t>CONCLUSION</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03232" cy="4873752"/>
          </a:xfrm>
        </p:spPr>
        <p:txBody>
          <a:bodyPr>
            <a:normAutofit/>
          </a:bodyPr>
          <a:lstStyle/>
          <a:p>
            <a:pPr algn="just"/>
            <a:r>
              <a:rPr lang="en-GB" dirty="0" smtClean="0">
                <a:latin typeface="Times New Roman" pitchFamily="18" charset="0"/>
                <a:cs typeface="Times New Roman" pitchFamily="18" charset="0"/>
              </a:rPr>
              <a:t>The fruits of rural development efforts have failed to trickle down to the rural masses. </a:t>
            </a:r>
          </a:p>
          <a:p>
            <a:pPr algn="just"/>
            <a:r>
              <a:rPr lang="en-GB" dirty="0" smtClean="0">
                <a:latin typeface="Times New Roman" pitchFamily="18" charset="0"/>
                <a:cs typeface="Times New Roman" pitchFamily="18" charset="0"/>
              </a:rPr>
              <a:t>The main reasons are lack of diversification in the rural economy which is a consequence of centralised planning and implementation of development programmes.</a:t>
            </a:r>
          </a:p>
          <a:p>
            <a:pPr algn="just"/>
            <a:r>
              <a:rPr lang="en-GB" dirty="0" smtClean="0">
                <a:latin typeface="Times New Roman" pitchFamily="18" charset="0"/>
                <a:cs typeface="Times New Roman" pitchFamily="18" charset="0"/>
              </a:rPr>
              <a:t>The process of decentralisation and devolution of power should be carried to the village level if rural developments efforts are to succeed.</a:t>
            </a:r>
          </a:p>
          <a:p>
            <a:pPr algn="just"/>
            <a:r>
              <a:rPr lang="en-GB" dirty="0" smtClean="0">
                <a:latin typeface="Times New Roman" pitchFamily="18" charset="0"/>
                <a:cs typeface="Times New Roman" pitchFamily="18" charset="0"/>
              </a:rPr>
              <a:t>The most important task to be undertaken is to change the rural patterns of thought and behaviour, rather than over-emphasising physical and material dimensions of the rural economy.</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994122"/>
          </a:xfrm>
        </p:spPr>
        <p:txBody>
          <a:bodyPr>
            <a:no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67544" y="1412776"/>
            <a:ext cx="8075240" cy="4873752"/>
          </a:xfrm>
        </p:spPr>
        <p:txBody>
          <a:bodyPr>
            <a:noAutofit/>
          </a:bodyPr>
          <a:lstStyle/>
          <a:p>
            <a:pPr algn="just"/>
            <a:r>
              <a:rPr lang="en-GB" dirty="0" smtClean="0">
                <a:latin typeface="Times New Roman" pitchFamily="18" charset="0"/>
                <a:cs typeface="Times New Roman" pitchFamily="18" charset="0"/>
              </a:rPr>
              <a:t>The annals of village development in Pakistan provide evidence that a number of experiments were made ever since the early years of the 20th century to reactivate the rural economy. </a:t>
            </a:r>
          </a:p>
          <a:p>
            <a:pPr algn="just"/>
            <a:r>
              <a:rPr lang="en-GB" dirty="0" smtClean="0">
                <a:latin typeface="Times New Roman" pitchFamily="18" charset="0"/>
                <a:cs typeface="Times New Roman" pitchFamily="18" charset="0"/>
              </a:rPr>
              <a:t>These measures were scanty and did not establish gross-roots for lack of drive, vitality and participatory confidence of all the segments and sectors of the society.</a:t>
            </a:r>
          </a:p>
          <a:p>
            <a:pPr algn="just"/>
            <a:r>
              <a:rPr lang="en-GB" dirty="0" smtClean="0">
                <a:latin typeface="Times New Roman" pitchFamily="18" charset="0"/>
                <a:cs typeface="Times New Roman" pitchFamily="18" charset="0"/>
              </a:rPr>
              <a:t>“Dehat Sudhar” and “</a:t>
            </a:r>
            <a:r>
              <a:rPr lang="en-GB" dirty="0" err="1" smtClean="0">
                <a:latin typeface="Times New Roman" pitchFamily="18" charset="0"/>
                <a:cs typeface="Times New Roman" pitchFamily="18" charset="0"/>
              </a:rPr>
              <a:t>Panchayat</a:t>
            </a:r>
            <a:r>
              <a:rPr lang="en-GB" dirty="0" smtClean="0">
                <a:latin typeface="Times New Roman" pitchFamily="18" charset="0"/>
                <a:cs typeface="Times New Roman" pitchFamily="18" charset="0"/>
              </a:rPr>
              <a:t>” were the two systems or concepts that were addressed before independence. </a:t>
            </a:r>
          </a:p>
          <a:p>
            <a:pPr algn="just"/>
            <a:r>
              <a:rPr lang="en-GB" dirty="0" smtClean="0">
                <a:latin typeface="Times New Roman" pitchFamily="18" charset="0"/>
                <a:cs typeface="Times New Roman" pitchFamily="18" charset="0"/>
              </a:rPr>
              <a:t>These efforts could not be institutionalised with some serious effort and were just used as tools of control of the rural community by the colonial rulers. However, after independence in 1947, some concerted efforts were made in the field of rural development.</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143000"/>
          </a:xfrm>
        </p:spPr>
        <p:txBody>
          <a:bodyPr>
            <a:noAutofit/>
          </a:bodyPr>
          <a:lstStyle/>
          <a:p>
            <a:pPr algn="ctr"/>
            <a:r>
              <a:rPr lang="en-GB" sz="4000" b="1" dirty="0" smtClean="0">
                <a:latin typeface="Times New Roman" pitchFamily="18" charset="0"/>
                <a:cs typeface="Times New Roman" pitchFamily="18" charset="0"/>
              </a:rPr>
              <a:t>VILLAGE AGRICULTURAL AND INDUSTRIAL DEVELOPMENT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787208" cy="4873752"/>
          </a:xfrm>
        </p:spPr>
        <p:txBody>
          <a:bodyPr>
            <a:normAutofit/>
          </a:bodyPr>
          <a:lstStyle/>
          <a:p>
            <a:pPr algn="just"/>
            <a:r>
              <a:rPr lang="en-GB" dirty="0" smtClean="0">
                <a:latin typeface="Times New Roman" pitchFamily="18" charset="0"/>
                <a:cs typeface="Times New Roman" pitchFamily="18" charset="0"/>
              </a:rPr>
              <a:t>The village Agricultural and Industrial Development (Village-Aid) programme was initiated in 1953 to work through community development centres. </a:t>
            </a:r>
          </a:p>
          <a:p>
            <a:pPr algn="just"/>
            <a:r>
              <a:rPr lang="en-GB" dirty="0" smtClean="0">
                <a:latin typeface="Times New Roman" pitchFamily="18" charset="0"/>
                <a:cs typeface="Times New Roman" pitchFamily="18" charset="0"/>
              </a:rPr>
              <a:t>The achievement of the programme was, by and large, marginal. </a:t>
            </a:r>
          </a:p>
          <a:p>
            <a:pPr algn="just"/>
            <a:r>
              <a:rPr lang="en-GB" dirty="0" smtClean="0">
                <a:latin typeface="Times New Roman" pitchFamily="18" charset="0"/>
                <a:cs typeface="Times New Roman" pitchFamily="18" charset="0"/>
              </a:rPr>
              <a:t>Amongst others, major weaknesses of the programme were</a:t>
            </a:r>
          </a:p>
          <a:p>
            <a:pPr lvl="1" algn="just">
              <a:buFont typeface="Wingdings" pitchFamily="2" charset="2"/>
              <a:buChar char="ü"/>
            </a:pPr>
            <a:r>
              <a:rPr lang="en-GB" sz="2400" dirty="0" smtClean="0">
                <a:latin typeface="Times New Roman" pitchFamily="18" charset="0"/>
                <a:cs typeface="Times New Roman" pitchFamily="18" charset="0"/>
              </a:rPr>
              <a:t>Lack of cooperation between the village Aid organisations and the other nation building departments </a:t>
            </a:r>
          </a:p>
          <a:p>
            <a:pPr lvl="1" algn="just">
              <a:buFont typeface="Wingdings" pitchFamily="2" charset="2"/>
              <a:buChar char="ü"/>
            </a:pPr>
            <a:r>
              <a:rPr lang="en-GB" sz="2400" dirty="0" smtClean="0">
                <a:latin typeface="Times New Roman" pitchFamily="18" charset="0"/>
                <a:cs typeface="Times New Roman" pitchFamily="18" charset="0"/>
              </a:rPr>
              <a:t>Imposition of leadership from outside</a:t>
            </a:r>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931224" cy="4873752"/>
          </a:xfrm>
        </p:spPr>
        <p:txBody>
          <a:bodyPr/>
          <a:lstStyle/>
          <a:p>
            <a:pPr algn="just"/>
            <a:r>
              <a:rPr lang="en-GB" dirty="0" smtClean="0">
                <a:latin typeface="Times New Roman" pitchFamily="18" charset="0"/>
                <a:cs typeface="Times New Roman" pitchFamily="18" charset="0"/>
              </a:rPr>
              <a:t>The institution of Basic Democracies was introduced in 1959 in order to remove deficiencies that had characterised the Village-Aid Programme and to utilise the concealed unemployment in the rural sector. </a:t>
            </a:r>
          </a:p>
          <a:p>
            <a:pPr algn="just"/>
            <a:r>
              <a:rPr lang="en-GB" dirty="0" smtClean="0">
                <a:latin typeface="Times New Roman" pitchFamily="18" charset="0"/>
                <a:cs typeface="Times New Roman" pitchFamily="18" charset="0"/>
              </a:rPr>
              <a:t>This effort was further substantiated in 1963 by the introduction of Rural Works Programme (RWP). </a:t>
            </a:r>
          </a:p>
          <a:p>
            <a:pPr algn="just"/>
            <a:r>
              <a:rPr lang="en-GB" dirty="0" smtClean="0">
                <a:latin typeface="Times New Roman" pitchFamily="18" charset="0"/>
                <a:cs typeface="Times New Roman" pitchFamily="18" charset="0"/>
              </a:rPr>
              <a:t>The scheme did not yield desired results as it became excessively a political slogan rather than a programme of rural uplift</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7787208" cy="1143000"/>
          </a:xfrm>
        </p:spPr>
        <p:txBody>
          <a:bodyPr>
            <a:noAutofit/>
          </a:bodyPr>
          <a:lstStyle/>
          <a:p>
            <a:pPr algn="ctr"/>
            <a:r>
              <a:rPr lang="en-GB" sz="4000" b="1" dirty="0" smtClean="0">
                <a:latin typeface="Times New Roman" pitchFamily="18" charset="0"/>
                <a:cs typeface="Times New Roman" pitchFamily="18" charset="0"/>
              </a:rPr>
              <a:t>ACADEMY FOR RURAL DEVELOPMENT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844824"/>
            <a:ext cx="7931224" cy="4629128"/>
          </a:xfrm>
        </p:spPr>
        <p:txBody>
          <a:bodyPr>
            <a:normAutofit/>
          </a:bodyPr>
          <a:lstStyle/>
          <a:p>
            <a:pPr algn="just"/>
            <a:r>
              <a:rPr lang="en-GB" dirty="0" smtClean="0">
                <a:latin typeface="Times New Roman" pitchFamily="18" charset="0"/>
                <a:cs typeface="Times New Roman" pitchFamily="18" charset="0"/>
              </a:rPr>
              <a:t>The Academy for Rural Development was set up in East Pakistan (now Bangladesh) during 1960s’. </a:t>
            </a:r>
          </a:p>
          <a:p>
            <a:pPr algn="just"/>
            <a:r>
              <a:rPr lang="en-GB" dirty="0" smtClean="0">
                <a:latin typeface="Times New Roman" pitchFamily="18" charset="0"/>
                <a:cs typeface="Times New Roman" pitchFamily="18" charset="0"/>
              </a:rPr>
              <a:t>The Academy offered an agriculture-oriented practical model for cooperatives, acceptable to farmers, workable and manageable by them at village and thana level in the Comilla Project Area.</a:t>
            </a:r>
          </a:p>
          <a:p>
            <a:pPr algn="just"/>
            <a:r>
              <a:rPr lang="en-GB" dirty="0" smtClean="0">
                <a:latin typeface="Times New Roman" pitchFamily="18" charset="0"/>
                <a:cs typeface="Times New Roman" pitchFamily="18" charset="0"/>
              </a:rPr>
              <a:t>The magnitude of success of the project was considered comparatively too small to justify the funds pumped into it in the form of Dollars and advisory services. As such, replication of Comilla model in other parts of the country (West Pakistan) was not considered.</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776864" cy="1143000"/>
          </a:xfrm>
        </p:spPr>
        <p:txBody>
          <a:bodyPr>
            <a:noAutofit/>
          </a:bodyPr>
          <a:lstStyle/>
          <a:p>
            <a:pPr algn="ctr"/>
            <a:r>
              <a:rPr lang="en-GB" sz="4000" b="1" dirty="0" smtClean="0">
                <a:latin typeface="Times New Roman" pitchFamily="18" charset="0"/>
                <a:cs typeface="Times New Roman" pitchFamily="18" charset="0"/>
              </a:rPr>
              <a:t>INTEGRATED RURAL DEVELOPMENT PROGRAMME</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916832"/>
            <a:ext cx="7859216" cy="4557120"/>
          </a:xfrm>
        </p:spPr>
        <p:txBody>
          <a:bodyPr>
            <a:normAutofit lnSpcReduction="10000"/>
          </a:bodyPr>
          <a:lstStyle/>
          <a:p>
            <a:pPr algn="just"/>
            <a:r>
              <a:rPr lang="en-GB" dirty="0" smtClean="0">
                <a:latin typeface="Times New Roman" pitchFamily="18" charset="0"/>
                <a:cs typeface="Times New Roman" pitchFamily="18" charset="0"/>
              </a:rPr>
              <a:t>The integrated Rural Development Programme (IRDP) along with the Peoples Works Programme (PWP) emerged as a combination of the above mentioned models with the induction of private sector during the first half of 1970s.</a:t>
            </a:r>
          </a:p>
          <a:p>
            <a:pPr algn="just"/>
            <a:r>
              <a:rPr lang="en-GB" dirty="0" smtClean="0">
                <a:latin typeface="Times New Roman" pitchFamily="18" charset="0"/>
                <a:cs typeface="Times New Roman" pitchFamily="18" charset="0"/>
              </a:rPr>
              <a:t> It was based on a two tier system, one at the Village level and the other at the “Markaz”, comprising 50 to 60 villages; involving the rural community in the process of development. </a:t>
            </a:r>
          </a:p>
          <a:p>
            <a:pPr algn="just"/>
            <a:r>
              <a:rPr lang="en-GB" dirty="0" smtClean="0">
                <a:latin typeface="Times New Roman" pitchFamily="18" charset="0"/>
                <a:cs typeface="Times New Roman" pitchFamily="18" charset="0"/>
              </a:rPr>
              <a:t>It did not make any notable contribution to the rural economy. The IRDP officials did not cooperate with each other in planning and organising the development programmes</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7931224" cy="4873752"/>
          </a:xfrm>
        </p:spPr>
        <p:txBody>
          <a:bodyPr>
            <a:normAutofit/>
          </a:bodyPr>
          <a:lstStyle/>
          <a:p>
            <a:pPr algn="just"/>
            <a:r>
              <a:rPr lang="en-GB" dirty="0" smtClean="0">
                <a:latin typeface="Times New Roman" pitchFamily="18" charset="0"/>
                <a:cs typeface="Times New Roman" pitchFamily="18" charset="0"/>
              </a:rPr>
              <a:t>The Integrated Rural Development Programme (IRDP) and Peoples Works Programme (PWP) were merged in 1979 and redesigned as Rural Development (RD).</a:t>
            </a:r>
          </a:p>
          <a:p>
            <a:pPr algn="just"/>
            <a:r>
              <a:rPr lang="en-GB" dirty="0" smtClean="0">
                <a:latin typeface="Times New Roman" pitchFamily="18" charset="0"/>
                <a:cs typeface="Times New Roman" pitchFamily="18" charset="0"/>
              </a:rPr>
              <a:t>The programme turned out to be a replica of Basic Democracies System with the only difference that local bodies were not required to serve as an electoral college. </a:t>
            </a:r>
          </a:p>
          <a:p>
            <a:pPr algn="just"/>
            <a:r>
              <a:rPr lang="en-GB" dirty="0" smtClean="0">
                <a:latin typeface="Times New Roman" pitchFamily="18" charset="0"/>
                <a:cs typeface="Times New Roman" pitchFamily="18" charset="0"/>
              </a:rPr>
              <a:t>This set up, like the previous ones, did not make any considerable dent in the perpetuating problems of rural masses.</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1143000"/>
          </a:xfrm>
        </p:spPr>
        <p:txBody>
          <a:bodyPr>
            <a:noAutofit/>
          </a:bodyPr>
          <a:lstStyle/>
          <a:p>
            <a:pPr algn="ctr"/>
            <a:r>
              <a:rPr lang="en-GB" sz="4000" b="1" dirty="0" smtClean="0">
                <a:latin typeface="Times New Roman" pitchFamily="18" charset="0"/>
                <a:cs typeface="Times New Roman" pitchFamily="18" charset="0"/>
              </a:rPr>
              <a:t>PRESENT RURAL DEVELOPMENT ACTIVITIES IN PAKISTAN</a:t>
            </a:r>
            <a:endParaRPr lang="en-GB" sz="4000"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lgn="just"/>
            <a:r>
              <a:rPr lang="en-GB" dirty="0" smtClean="0">
                <a:latin typeface="Times New Roman" pitchFamily="18" charset="0"/>
                <a:cs typeface="Times New Roman" pitchFamily="18" charset="0"/>
              </a:rPr>
              <a:t>The present rural development activities in Pakistan are completely enveloped by the local councils, represented by the elected representatives. </a:t>
            </a:r>
          </a:p>
          <a:p>
            <a:pPr algn="just"/>
            <a:r>
              <a:rPr lang="en-GB" dirty="0" smtClean="0">
                <a:latin typeface="Times New Roman" pitchFamily="18" charset="0"/>
                <a:cs typeface="Times New Roman" pitchFamily="18" charset="0"/>
              </a:rPr>
              <a:t>Efforts undertaken have helped in bringing improvements in establishing infrastructure such as roads. However, diversification towards health, education and human resource development activities have not ensured broad based participation of rural communities. </a:t>
            </a:r>
          </a:p>
          <a:p>
            <a:pPr algn="just"/>
            <a:r>
              <a:rPr lang="en-GB" dirty="0" smtClean="0">
                <a:latin typeface="Times New Roman" pitchFamily="18" charset="0"/>
                <a:cs typeface="Times New Roman" pitchFamily="18" charset="0"/>
              </a:rPr>
              <a:t>In summary, formulation, planning, organisation and implementation of rural uplift or development activities in Pakistan have remained more man than community-centred.</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2891</TotalTime>
  <Words>2087</Words>
  <Application>Microsoft Office PowerPoint</Application>
  <PresentationFormat>On-screen Show (4:3)</PresentationFormat>
  <Paragraphs>100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LECTURE # 08  RURAL DEVELOPMENT IN THE 21ST CENTURY </vt:lpstr>
      <vt:lpstr>PAST EXPERIENCES AND CRISIS IN RURAL DEVELOPMENT</vt:lpstr>
      <vt:lpstr>Cont..</vt:lpstr>
      <vt:lpstr>VILLAGE AGRICULTURAL AND INDUSTRIAL DEVELOPMENT</vt:lpstr>
      <vt:lpstr>Cont..</vt:lpstr>
      <vt:lpstr>ACADEMY FOR RURAL DEVELOPMENT</vt:lpstr>
      <vt:lpstr>INTEGRATED RURAL DEVELOPMENT PROGRAMME</vt:lpstr>
      <vt:lpstr>Cont..</vt:lpstr>
      <vt:lpstr>PRESENT RURAL DEVELOPMENT ACTIVITIES IN PAKISTAN</vt:lpstr>
      <vt:lpstr>CRISIS IN AGRICULTURE</vt:lpstr>
      <vt:lpstr>Cont..</vt:lpstr>
      <vt:lpstr>RURAL DEVELOPMENT’S DILEMMA</vt:lpstr>
      <vt:lpstr>Cont..</vt:lpstr>
      <vt:lpstr>Cont..</vt:lpstr>
      <vt:lpstr>THE STRATEGY FOR RURAL DEVELOPMENT</vt:lpstr>
      <vt:lpstr>Cont..</vt:lpstr>
      <vt:lpstr>Cont..</vt:lpstr>
      <vt:lpstr>HUMAN RESOURCE DEVELOPMENT</vt:lpstr>
      <vt:lpstr>NEED FOR RURAL INFRASTRUCTURE</vt:lpstr>
      <vt:lpstr>FORMAL APPROACH TO RURAL DEVELOPMENT</vt:lpstr>
      <vt:lpstr>Cont..</vt:lpstr>
      <vt:lpstr>THE POLITICAL WILL AND RURAL DEVELOPMENT</vt:lpstr>
      <vt:lpstr>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Development in the 21st Century: Some Issues</dc:title>
  <dc:creator>faryal</dc:creator>
  <cp:lastModifiedBy>faryal</cp:lastModifiedBy>
  <cp:revision>14</cp:revision>
  <dcterms:created xsi:type="dcterms:W3CDTF">2020-03-13T19:02:18Z</dcterms:created>
  <dcterms:modified xsi:type="dcterms:W3CDTF">2020-04-25T20:41:49Z</dcterms:modified>
</cp:coreProperties>
</file>